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E63C49-6F8A-4F05-8ACE-3D9949A9012B}">
  <a:tblStyle styleId="{9DE63C49-6F8A-4F05-8ACE-3D9949A901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6beff2611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6beff2611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6beff2611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26beff2611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6beff2611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6beff2611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26beff2611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26beff2611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26beff2611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26beff2611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6beff2611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6beff2611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26beff2611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26beff2611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6beff2611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26beff2611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6beff261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6beff261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26beff2611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26beff2611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6beff2611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6beff2611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274b5c52f4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274b5c52f4_1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6beff261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6beff261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6beff2611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6beff2611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26beff2611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26beff2611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26beff2611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26beff2611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6beff2611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6beff2611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6beff2611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6beff261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6beff2611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6beff2611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26beff261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26beff261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6beff261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6beff2611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6beff2611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26beff2611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6beff2611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6beff2611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shalSriv15/Air-Traffic-Flow-Management.git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2418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 Traffic Flow Management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100" y="2462775"/>
            <a:ext cx="8222100" cy="24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/>
            <a:r>
              <a:rPr lang="en-IN" sz="1600" dirty="0"/>
              <a:t>Vishal Shrivastava (19D110025)</a:t>
            </a:r>
            <a:endParaRPr lang="en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Om Prabhu (19D170018)</a:t>
            </a:r>
            <a:endParaRPr sz="1600" dirty="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5293" y="2462775"/>
            <a:ext cx="4274908" cy="240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4294967295"/>
          </p:nvPr>
        </p:nvSpPr>
        <p:spPr>
          <a:xfrm>
            <a:off x="288650" y="1017800"/>
            <a:ext cx="8520600" cy="39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Airborne Aircraft Balance Constraint:</a:t>
            </a: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</p:txBody>
      </p:sp>
      <p:cxnSp>
        <p:nvCxnSpPr>
          <p:cNvPr id="143" name="Google Shape;143;p22"/>
          <p:cNvCxnSpPr/>
          <p:nvPr/>
        </p:nvCxnSpPr>
        <p:spPr>
          <a:xfrm>
            <a:off x="1242400" y="3292325"/>
            <a:ext cx="644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22"/>
          <p:cNvCxnSpPr/>
          <p:nvPr/>
        </p:nvCxnSpPr>
        <p:spPr>
          <a:xfrm>
            <a:off x="1229975" y="2981750"/>
            <a:ext cx="0" cy="67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22"/>
          <p:cNvCxnSpPr/>
          <p:nvPr/>
        </p:nvCxnSpPr>
        <p:spPr>
          <a:xfrm>
            <a:off x="7690300" y="2981750"/>
            <a:ext cx="0" cy="67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22"/>
          <p:cNvCxnSpPr/>
          <p:nvPr/>
        </p:nvCxnSpPr>
        <p:spPr>
          <a:xfrm>
            <a:off x="4572000" y="2981750"/>
            <a:ext cx="0" cy="67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147;p22"/>
          <p:cNvSpPr txBox="1"/>
          <p:nvPr/>
        </p:nvSpPr>
        <p:spPr>
          <a:xfrm>
            <a:off x="2049950" y="2910325"/>
            <a:ext cx="1391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Kth interval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5375000" y="2910325"/>
            <a:ext cx="151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(K+1)th interval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9" name="Google Shape;149;p22"/>
          <p:cNvCxnSpPr/>
          <p:nvPr/>
        </p:nvCxnSpPr>
        <p:spPr>
          <a:xfrm>
            <a:off x="1366625" y="3317175"/>
            <a:ext cx="0" cy="60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0" name="Google Shape;150;p22"/>
          <p:cNvSpPr txBox="1"/>
          <p:nvPr/>
        </p:nvSpPr>
        <p:spPr>
          <a:xfrm>
            <a:off x="1074725" y="3950725"/>
            <a:ext cx="583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x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1111925" y="2708425"/>
            <a:ext cx="50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start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4545900" y="2708425"/>
            <a:ext cx="50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start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4153475" y="2708425"/>
            <a:ext cx="50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end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7318800" y="2708425"/>
            <a:ext cx="50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end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1081400" y="3950725"/>
            <a:ext cx="3378900" cy="770400"/>
          </a:xfrm>
          <a:prstGeom prst="flowChartAlternateProcess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6" name="Google Shape;156;p22"/>
          <p:cNvCxnSpPr/>
          <p:nvPr/>
        </p:nvCxnSpPr>
        <p:spPr>
          <a:xfrm>
            <a:off x="4289550" y="3292325"/>
            <a:ext cx="0" cy="60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7" name="Google Shape;157;p22"/>
          <p:cNvSpPr txBox="1"/>
          <p:nvPr/>
        </p:nvSpPr>
        <p:spPr>
          <a:xfrm>
            <a:off x="1658525" y="4721125"/>
            <a:ext cx="1838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Airspace of center ‘i’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3801725" y="4025350"/>
            <a:ext cx="658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+D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(k)-A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2"/>
          <p:cNvSpPr/>
          <p:nvPr/>
        </p:nvSpPr>
        <p:spPr>
          <a:xfrm>
            <a:off x="4662875" y="3947950"/>
            <a:ext cx="3027300" cy="770400"/>
          </a:xfrm>
          <a:prstGeom prst="flowChartAlternateProcess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0" name="Google Shape;160;p22"/>
          <p:cNvCxnSpPr/>
          <p:nvPr/>
        </p:nvCxnSpPr>
        <p:spPr>
          <a:xfrm rot="10800000" flipH="1">
            <a:off x="4460225" y="4146025"/>
            <a:ext cx="993900" cy="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1" name="Google Shape;161;p22"/>
          <p:cNvCxnSpPr/>
          <p:nvPr/>
        </p:nvCxnSpPr>
        <p:spPr>
          <a:xfrm rot="10800000">
            <a:off x="4460300" y="4551025"/>
            <a:ext cx="857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2" name="Google Shape;162;p22"/>
          <p:cNvSpPr txBox="1"/>
          <p:nvPr/>
        </p:nvSpPr>
        <p:spPr>
          <a:xfrm>
            <a:off x="5257175" y="4736300"/>
            <a:ext cx="1838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Airspace of center ‘j’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3" name="Google Shape;1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150" y="1417700"/>
            <a:ext cx="7335584" cy="12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2"/>
          <p:cNvSpPr txBox="1"/>
          <p:nvPr/>
        </p:nvSpPr>
        <p:spPr>
          <a:xfrm>
            <a:off x="5578250" y="3950725"/>
            <a:ext cx="1105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∑ꞵ</a:t>
            </a:r>
            <a:r>
              <a:rPr lang="en" sz="1500" baseline="-25000">
                <a:latin typeface="Roboto"/>
                <a:ea typeface="Roboto"/>
                <a:cs typeface="Roboto"/>
                <a:sym typeface="Roboto"/>
              </a:rPr>
              <a:t>ij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(k)x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22"/>
          <p:cNvSpPr txBox="1"/>
          <p:nvPr/>
        </p:nvSpPr>
        <p:spPr>
          <a:xfrm>
            <a:off x="5578250" y="4350925"/>
            <a:ext cx="1105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∑ꞵ</a:t>
            </a:r>
            <a:r>
              <a:rPr lang="en" sz="1500" baseline="-25000">
                <a:latin typeface="Roboto"/>
                <a:ea typeface="Roboto"/>
                <a:cs typeface="Roboto"/>
                <a:sym typeface="Roboto"/>
              </a:rPr>
              <a:t>ji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(k)x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j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body" idx="4294967295"/>
          </p:nvPr>
        </p:nvSpPr>
        <p:spPr>
          <a:xfrm>
            <a:off x="288650" y="1017800"/>
            <a:ext cx="8520600" cy="39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Airport Departures Contribution To Airspace Constraint:</a:t>
            </a:r>
            <a:endParaRPr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Airport Arrivals Contribution To Airspace Constraint:</a:t>
            </a: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Beta Constraint:</a:t>
            </a: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</p:txBody>
      </p:sp>
      <p:pic>
        <p:nvPicPr>
          <p:cNvPr id="172" name="Google Shape;1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600" y="1511800"/>
            <a:ext cx="3695300" cy="7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5988" y="2767775"/>
            <a:ext cx="3882525" cy="86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9975" y="3853374"/>
            <a:ext cx="1804568" cy="86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Capacity Constraint:</a:t>
            </a:r>
            <a:endParaRPr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Departures Limit Constraint:</a:t>
            </a: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Arrivals Limit Constraint:</a:t>
            </a:r>
            <a:endParaRPr>
              <a:highlight>
                <a:schemeClr val="lt1"/>
              </a:highlight>
            </a:endParaRPr>
          </a:p>
        </p:txBody>
      </p:sp>
      <p:pic>
        <p:nvPicPr>
          <p:cNvPr id="181" name="Google Shape;181;p24"/>
          <p:cNvPicPr preferRelativeResize="0"/>
          <p:nvPr/>
        </p:nvPicPr>
        <p:blipFill rotWithShape="1">
          <a:blip r:embed="rId3">
            <a:alphaModFix/>
          </a:blip>
          <a:srcRect t="13207" b="13214"/>
          <a:stretch/>
        </p:blipFill>
        <p:spPr>
          <a:xfrm>
            <a:off x="3417013" y="3691975"/>
            <a:ext cx="2309975" cy="33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925" y="1570950"/>
            <a:ext cx="3026546" cy="48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7027" y="2571752"/>
            <a:ext cx="2371075" cy="688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89" name="Google Shape;189;p25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Boundary Traffic Limit Constraint:</a:t>
            </a: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</p:txBody>
      </p:sp>
      <p:pic>
        <p:nvPicPr>
          <p:cNvPr id="190" name="Google Shape;19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2675" y="1665838"/>
            <a:ext cx="443865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5"/>
          <p:cNvSpPr/>
          <p:nvPr/>
        </p:nvSpPr>
        <p:spPr>
          <a:xfrm>
            <a:off x="1304500" y="2509625"/>
            <a:ext cx="5454100" cy="1687075"/>
          </a:xfrm>
          <a:custGeom>
            <a:avLst/>
            <a:gdLst/>
            <a:ahLst/>
            <a:cxnLst/>
            <a:rect l="l" t="t" r="r" b="b"/>
            <a:pathLst>
              <a:path w="218164" h="67483" extrusionOk="0">
                <a:moveTo>
                  <a:pt x="0" y="64605"/>
                </a:moveTo>
                <a:cubicBezTo>
                  <a:pt x="4970" y="64771"/>
                  <a:pt x="23026" y="70071"/>
                  <a:pt x="29818" y="65598"/>
                </a:cubicBezTo>
                <a:cubicBezTo>
                  <a:pt x="36610" y="61125"/>
                  <a:pt x="31972" y="40337"/>
                  <a:pt x="40751" y="37769"/>
                </a:cubicBezTo>
                <a:cubicBezTo>
                  <a:pt x="49531" y="35202"/>
                  <a:pt x="69160" y="52512"/>
                  <a:pt x="82495" y="50193"/>
                </a:cubicBezTo>
                <a:cubicBezTo>
                  <a:pt x="95830" y="47874"/>
                  <a:pt x="107178" y="25262"/>
                  <a:pt x="120761" y="23854"/>
                </a:cubicBezTo>
                <a:cubicBezTo>
                  <a:pt x="134345" y="22446"/>
                  <a:pt x="150330" y="44727"/>
                  <a:pt x="163996" y="41745"/>
                </a:cubicBezTo>
                <a:cubicBezTo>
                  <a:pt x="177662" y="38763"/>
                  <a:pt x="193731" y="12922"/>
                  <a:pt x="202759" y="5964"/>
                </a:cubicBezTo>
                <a:cubicBezTo>
                  <a:pt x="211787" y="-993"/>
                  <a:pt x="215597" y="994"/>
                  <a:pt x="218164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192" name="Google Shape;192;p25"/>
          <p:cNvCxnSpPr/>
          <p:nvPr/>
        </p:nvCxnSpPr>
        <p:spPr>
          <a:xfrm rot="10800000" flipH="1">
            <a:off x="1329350" y="2472275"/>
            <a:ext cx="24900" cy="167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" name="Google Shape;193;p25"/>
          <p:cNvCxnSpPr/>
          <p:nvPr/>
        </p:nvCxnSpPr>
        <p:spPr>
          <a:xfrm>
            <a:off x="1379050" y="2484775"/>
            <a:ext cx="5354700" cy="2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Google Shape;194;p25"/>
          <p:cNvCxnSpPr/>
          <p:nvPr/>
        </p:nvCxnSpPr>
        <p:spPr>
          <a:xfrm>
            <a:off x="1341775" y="4149575"/>
            <a:ext cx="2820300" cy="81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25"/>
          <p:cNvCxnSpPr/>
          <p:nvPr/>
        </p:nvCxnSpPr>
        <p:spPr>
          <a:xfrm rot="10800000" flipH="1">
            <a:off x="4186850" y="2547025"/>
            <a:ext cx="2534400" cy="244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Google Shape;196;p25"/>
          <p:cNvSpPr txBox="1"/>
          <p:nvPr/>
        </p:nvSpPr>
        <p:spPr>
          <a:xfrm>
            <a:off x="1354250" y="2484775"/>
            <a:ext cx="1167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"/>
                <a:ea typeface="Roboto"/>
                <a:cs typeface="Roboto"/>
                <a:sym typeface="Roboto"/>
              </a:rPr>
              <a:t>Center ‘i’</a:t>
            </a:r>
            <a:endParaRPr sz="12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5"/>
          <p:cNvSpPr txBox="1"/>
          <p:nvPr/>
        </p:nvSpPr>
        <p:spPr>
          <a:xfrm>
            <a:off x="3599850" y="4421350"/>
            <a:ext cx="86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"/>
                <a:ea typeface="Roboto"/>
                <a:cs typeface="Roboto"/>
                <a:sym typeface="Roboto"/>
              </a:rPr>
              <a:t>Center ‘j’</a:t>
            </a:r>
            <a:endParaRPr sz="1200"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8" name="Google Shape;198;p25"/>
          <p:cNvCxnSpPr/>
          <p:nvPr/>
        </p:nvCxnSpPr>
        <p:spPr>
          <a:xfrm>
            <a:off x="2360550" y="3267500"/>
            <a:ext cx="211200" cy="64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9" name="Google Shape;199;p25"/>
          <p:cNvCxnSpPr/>
          <p:nvPr/>
        </p:nvCxnSpPr>
        <p:spPr>
          <a:xfrm>
            <a:off x="2770525" y="3255075"/>
            <a:ext cx="149100" cy="65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0" name="Google Shape;200;p25"/>
          <p:cNvCxnSpPr/>
          <p:nvPr/>
        </p:nvCxnSpPr>
        <p:spPr>
          <a:xfrm rot="10800000">
            <a:off x="3602825" y="3255050"/>
            <a:ext cx="261000" cy="50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1" name="Google Shape;201;p25"/>
          <p:cNvCxnSpPr/>
          <p:nvPr/>
        </p:nvCxnSpPr>
        <p:spPr>
          <a:xfrm rot="10800000">
            <a:off x="3453800" y="3292450"/>
            <a:ext cx="236100" cy="521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2" name="Google Shape;202;p25"/>
          <p:cNvCxnSpPr/>
          <p:nvPr/>
        </p:nvCxnSpPr>
        <p:spPr>
          <a:xfrm>
            <a:off x="2596588" y="3261200"/>
            <a:ext cx="149100" cy="65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3" name="Google Shape;203;p25"/>
          <p:cNvCxnSpPr/>
          <p:nvPr/>
        </p:nvCxnSpPr>
        <p:spPr>
          <a:xfrm rot="10800000">
            <a:off x="3807875" y="3210813"/>
            <a:ext cx="261000" cy="50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4" name="Google Shape;204;p25"/>
          <p:cNvSpPr txBox="1"/>
          <p:nvPr/>
        </p:nvSpPr>
        <p:spPr>
          <a:xfrm>
            <a:off x="2186600" y="3919700"/>
            <a:ext cx="11679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ꞵ</a:t>
            </a:r>
            <a:r>
              <a:rPr lang="en" sz="1700" baseline="-25000">
                <a:latin typeface="Roboto"/>
                <a:ea typeface="Roboto"/>
                <a:cs typeface="Roboto"/>
                <a:sym typeface="Roboto"/>
              </a:rPr>
              <a:t>ij;j≠i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(k)x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2969288" y="2709475"/>
            <a:ext cx="11679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ꞵ</a:t>
            </a:r>
            <a:r>
              <a:rPr lang="en" sz="1700" baseline="-25000">
                <a:latin typeface="Roboto"/>
                <a:ea typeface="Roboto"/>
                <a:cs typeface="Roboto"/>
                <a:sym typeface="Roboto"/>
              </a:rPr>
              <a:t>ji;j≠i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(k)x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j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211" name="Google Shape;211;p26"/>
          <p:cNvSpPr txBox="1">
            <a:spLocks noGrp="1"/>
          </p:cNvSpPr>
          <p:nvPr>
            <p:ph type="body" idx="4294967295"/>
          </p:nvPr>
        </p:nvSpPr>
        <p:spPr>
          <a:xfrm>
            <a:off x="311700" y="1017800"/>
            <a:ext cx="8520600" cy="40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Minimize the cost function:</a:t>
            </a: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First summation corresponds to ground holding costs (i.e. cost of holding flights that were scheduled for departure but did not actually depart)</a:t>
            </a: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Second summation corresponds to airborne delay costs (i.e. delay costs of flights that were scheduled to arrive in a specific time interval but did not actually arrive)</a:t>
            </a: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>
                <a:highlight>
                  <a:schemeClr val="lt1"/>
                </a:highlight>
              </a:rPr>
              <a:t>C</a:t>
            </a:r>
            <a:r>
              <a:rPr lang="en" baseline="-25000">
                <a:highlight>
                  <a:schemeClr val="lt1"/>
                </a:highlight>
              </a:rPr>
              <a:t>a,i</a:t>
            </a:r>
            <a:r>
              <a:rPr lang="en">
                <a:highlight>
                  <a:schemeClr val="lt1"/>
                </a:highlight>
              </a:rPr>
              <a:t> &gt; </a:t>
            </a:r>
            <a:r>
              <a:rPr lang="en" i="1">
                <a:highlight>
                  <a:schemeClr val="lt1"/>
                </a:highlight>
              </a:rPr>
              <a:t>C</a:t>
            </a:r>
            <a:r>
              <a:rPr lang="en" baseline="-25000">
                <a:highlight>
                  <a:schemeClr val="lt1"/>
                </a:highlight>
              </a:rPr>
              <a:t>g,i</a:t>
            </a:r>
            <a:r>
              <a:rPr lang="en">
                <a:highlight>
                  <a:schemeClr val="lt1"/>
                </a:highlight>
              </a:rPr>
              <a:t> : cost of holding aircraft in flight is costlier than holding on ground</a:t>
            </a:r>
            <a:endParaRPr>
              <a:highlight>
                <a:schemeClr val="lt1"/>
              </a:highlight>
            </a:endParaRPr>
          </a:p>
        </p:txBody>
      </p:sp>
      <p:pic>
        <p:nvPicPr>
          <p:cNvPr id="212" name="Google Shape;2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350" y="1701038"/>
            <a:ext cx="7353300" cy="10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27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Introduction To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Problem Formulation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Solving The Problem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Uncertainty Analysis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Future Work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Optimizing Tools</a:t>
            </a:r>
            <a:endParaRPr/>
          </a:p>
        </p:txBody>
      </p:sp>
      <p:sp>
        <p:nvSpPr>
          <p:cNvPr id="224" name="Google Shape;224;p28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Data for scheduled departures has been taken from real-life average data for Mumbai, Delhi and Hyderabad airports respectively</a:t>
            </a: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The optimization software used for modelling &amp; solving this problem is AMPL and the solver used is Couenne</a:t>
            </a: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Model statistics:</a:t>
            </a: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	</a:t>
            </a:r>
            <a:endParaRPr>
              <a:highlight>
                <a:schemeClr val="lt1"/>
              </a:highlight>
            </a:endParaRPr>
          </a:p>
        </p:txBody>
      </p:sp>
      <p:graphicFrame>
        <p:nvGraphicFramePr>
          <p:cNvPr id="225" name="Google Shape;225;p28"/>
          <p:cNvGraphicFramePr/>
          <p:nvPr/>
        </p:nvGraphicFramePr>
        <p:xfrm>
          <a:off x="952500" y="2991650"/>
          <a:ext cx="7239000" cy="1981050"/>
        </p:xfrm>
        <a:graphic>
          <a:graphicData uri="http://schemas.openxmlformats.org/drawingml/2006/table">
            <a:tbl>
              <a:tblPr>
                <a:noFill/>
                <a:tableStyleId>{9DE63C49-6F8A-4F05-8ACE-3D9949A9012B}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Parameter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Value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Optimal Objective Value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118.41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Constraints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104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Variables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129 (48 integer)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Execution Time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0.169 sec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 txBox="1">
            <a:spLocks noGrp="1"/>
          </p:cNvSpPr>
          <p:nvPr>
            <p:ph type="title"/>
          </p:nvPr>
        </p:nvSpPr>
        <p:spPr>
          <a:xfrm>
            <a:off x="311700" y="33372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Obtained Solution</a:t>
            </a:r>
            <a:endParaRPr/>
          </a:p>
        </p:txBody>
      </p:sp>
      <p:sp>
        <p:nvSpPr>
          <p:cNvPr id="231" name="Google Shape;231;p29"/>
          <p:cNvSpPr txBox="1"/>
          <p:nvPr/>
        </p:nvSpPr>
        <p:spPr>
          <a:xfrm>
            <a:off x="4541000" y="-10725"/>
            <a:ext cx="3857700" cy="5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Beta [1,*,*] (tr)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:       1          2           3        :=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0   0.964655    0.026724   0.015848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1   0.228241    0.314352   0.125484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2   0.0515152   0.095452   0.051416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3   0.051534    0.247222   0.623481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4   0.352315    0.041637   0.143981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5   0.139823    0.403097   0.015324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6   0.089846    0.078695   0.425760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7   0.0666667   0.812546   0.087462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8   0.656098    0.047213   0.141635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[2,*,*] (tr)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:       1          2           3        :=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0   0.025503    0.210084   0.080147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1   0.569492    0.032740   0.011452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2   0.305056    0.407022   0.119382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3   0.298377    0.102273   0.157792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4   0.0553957   0.729137   0.157463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5   0.284975    0.096031   0.187192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6   0.274806    0.334104   0.124806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7   0.0666667   0.734783   0.184058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8   0.354545    0.532111   0.009778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[3,*,*] (tr)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:      1          2           3        :=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0   0.084161   0.048631   0.715456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1   0.129365   0.001364   0.614286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2   0.055318   0.074182   0.634471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3   0.741255   0.079681   0.063265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4   0.021212   0.100412   0.361538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5   0.415520   0.325287   0.095024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6   0.742314   0.014935   0.061290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7   0.136842   0.074763   0.524694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8   0.243752   0.642477   0.032748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2" name="Google Shape;232;p29"/>
          <p:cNvSpPr txBox="1"/>
          <p:nvPr/>
        </p:nvSpPr>
        <p:spPr>
          <a:xfrm>
            <a:off x="1285425" y="767325"/>
            <a:ext cx="3367200" cy="47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:      A     D     :=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1 0    20    15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1 1    60    15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1 2   100    25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1 3    50    59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1 4    52    67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1 5    49    14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1 6    78     8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1 7    43    31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1 8    13    37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2 0    20    15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2 1    52   148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2 2    43    86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2 3    81   116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2 4    36   106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2 5   110    58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2 6    84    68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2 7    14    35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2 8    35    58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3 0    20    15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3 1    19    18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3 2    50    21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3 3    37    30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3 4    31    37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3 5    46    10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3 6    48    27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3 7    25    11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3 8    17    23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5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8" name="Google Shape;238;p30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Introduction To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Problem Formulation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Solving The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Uncertainty Analysis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Future Work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Uncertainty Analysis</a:t>
            </a:r>
            <a:endParaRPr/>
          </a:p>
        </p:txBody>
      </p:sp>
      <p:sp>
        <p:nvSpPr>
          <p:cNvPr id="244" name="Google Shape;244;p31"/>
          <p:cNvSpPr txBox="1">
            <a:spLocks noGrp="1"/>
          </p:cNvSpPr>
          <p:nvPr>
            <p:ph type="body" idx="4294967295"/>
          </p:nvPr>
        </p:nvSpPr>
        <p:spPr>
          <a:xfrm>
            <a:off x="311700" y="918400"/>
            <a:ext cx="8520600" cy="14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4327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5"/>
              <a:buChar char="●"/>
            </a:pPr>
            <a:r>
              <a:rPr lang="en" sz="1565" dirty="0"/>
              <a:t>On adding Gaussian noise to the parameter x</a:t>
            </a:r>
            <a:r>
              <a:rPr lang="en" sz="1750" baseline="-25000" dirty="0"/>
              <a:t>i</a:t>
            </a:r>
            <a:r>
              <a:rPr lang="en" sz="1565" dirty="0"/>
              <a:t>(k) and SchDept</a:t>
            </a:r>
            <a:r>
              <a:rPr lang="en" sz="1750" baseline="-25000" dirty="0"/>
              <a:t>i</a:t>
            </a:r>
            <a:r>
              <a:rPr lang="en" sz="1565" dirty="0"/>
              <a:t>(k), we observe the variation in the value of the objective function when the variables </a:t>
            </a:r>
            <a:r>
              <a:rPr lang="en" sz="1565" i="1" dirty="0">
                <a:highlight>
                  <a:schemeClr val="lt1"/>
                </a:highlight>
              </a:rPr>
              <a:t>β</a:t>
            </a:r>
            <a:r>
              <a:rPr lang="en" sz="1565" baseline="-25000" dirty="0"/>
              <a:t>ij</a:t>
            </a:r>
            <a:r>
              <a:rPr lang="en" sz="1565" dirty="0"/>
              <a:t>(k), A</a:t>
            </a:r>
            <a:r>
              <a:rPr lang="en" sz="1565" baseline="-25000" dirty="0"/>
              <a:t>i</a:t>
            </a:r>
            <a:r>
              <a:rPr lang="en" sz="1565" dirty="0"/>
              <a:t>(k) and D</a:t>
            </a:r>
            <a:r>
              <a:rPr lang="en" sz="1565" baseline="-25000" dirty="0"/>
              <a:t>i</a:t>
            </a:r>
            <a:r>
              <a:rPr lang="en" sz="1565" dirty="0"/>
              <a:t>(k) take the optimal values for original value of parameters</a:t>
            </a:r>
            <a:endParaRPr sz="1565" dirty="0"/>
          </a:p>
          <a:p>
            <a:pPr marL="457200" lvl="0" indent="-334327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665"/>
              <a:buChar char="●"/>
            </a:pPr>
            <a:r>
              <a:rPr lang="en" sz="1565" dirty="0"/>
              <a:t>% maximum change in cost function value = </a:t>
            </a:r>
            <a:r>
              <a:rPr lang="en" sz="1287" i="1" dirty="0"/>
              <a:t>100* (118.41-102.45)/118.41 </a:t>
            </a:r>
            <a:r>
              <a:rPr lang="en" sz="1565" dirty="0"/>
              <a:t>= </a:t>
            </a:r>
            <a:r>
              <a:rPr lang="en" sz="1287" b="1" i="1" dirty="0"/>
              <a:t>13.48%</a:t>
            </a:r>
            <a:endParaRPr sz="1565" dirty="0"/>
          </a:p>
        </p:txBody>
      </p:sp>
      <p:pic>
        <p:nvPicPr>
          <p:cNvPr id="245" name="Google Shape;2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9225" y="2129100"/>
            <a:ext cx="4285574" cy="28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1"/>
          <p:cNvSpPr txBox="1"/>
          <p:nvPr/>
        </p:nvSpPr>
        <p:spPr>
          <a:xfrm>
            <a:off x="6943775" y="4576200"/>
            <a:ext cx="1989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i="1">
                <a:latin typeface="Roboto"/>
                <a:ea typeface="Roboto"/>
                <a:cs typeface="Roboto"/>
                <a:sym typeface="Roboto"/>
              </a:rPr>
              <a:t>Maximum variance = 6</a:t>
            </a:r>
            <a:endParaRPr sz="1300" i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Introduction To Problem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Problem Formulation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Solving The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Uncertainty Analysis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Future Work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Uncertainty Analysis</a:t>
            </a:r>
            <a:endParaRPr/>
          </a:p>
        </p:txBody>
      </p:sp>
      <p:sp>
        <p:nvSpPr>
          <p:cNvPr id="252" name="Google Shape;252;p32"/>
          <p:cNvSpPr txBox="1">
            <a:spLocks noGrp="1"/>
          </p:cNvSpPr>
          <p:nvPr>
            <p:ph type="body" idx="4294967295"/>
          </p:nvPr>
        </p:nvSpPr>
        <p:spPr>
          <a:xfrm>
            <a:off x="311700" y="967792"/>
            <a:ext cx="5463900" cy="14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670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88"/>
              <a:buChar char="●"/>
            </a:pPr>
            <a:r>
              <a:rPr lang="en" sz="1287" dirty="0"/>
              <a:t>Maximum deviation from the optimal value  = </a:t>
            </a:r>
            <a:r>
              <a:rPr lang="en" sz="1195" b="1" i="1" dirty="0"/>
              <a:t>7.98%</a:t>
            </a:r>
            <a:endParaRPr sz="1195" b="1" i="1" dirty="0"/>
          </a:p>
          <a:p>
            <a:pPr marL="457200" lvl="0" indent="-31035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88"/>
              <a:buChar char="●"/>
            </a:pPr>
            <a:r>
              <a:rPr lang="en" sz="1287" dirty="0"/>
              <a:t>For small perturbations in environment parameters, the solution is reasonably robust</a:t>
            </a:r>
          </a:p>
          <a:p>
            <a:pPr marL="457200" lvl="0" indent="-31035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88"/>
              <a:buChar char="●"/>
            </a:pPr>
            <a:r>
              <a:rPr lang="en" sz="1287" dirty="0"/>
              <a:t>Noise added is gaussian represented using 200 samples from the respective distribution</a:t>
            </a:r>
            <a:endParaRPr sz="1287" dirty="0"/>
          </a:p>
        </p:txBody>
      </p:sp>
      <p:pic>
        <p:nvPicPr>
          <p:cNvPr id="253" name="Google Shape;253;p32"/>
          <p:cNvPicPr preferRelativeResize="0"/>
          <p:nvPr/>
        </p:nvPicPr>
        <p:blipFill>
          <a:blip r:embed="rId3"/>
          <a:srcRect/>
          <a:stretch/>
        </p:blipFill>
        <p:spPr>
          <a:xfrm>
            <a:off x="2189123" y="2235463"/>
            <a:ext cx="4076654" cy="27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0" name="Google Shape;260;p33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Introduction To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Problem Formulation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Solving The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Uncertainty Analysis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Future Work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66" name="Google Shape;266;p34"/>
          <p:cNvSpPr txBox="1">
            <a:spLocks noGrp="1"/>
          </p:cNvSpPr>
          <p:nvPr>
            <p:ph type="body" idx="4294967295"/>
          </p:nvPr>
        </p:nvSpPr>
        <p:spPr>
          <a:xfrm>
            <a:off x="311700" y="1067925"/>
            <a:ext cx="8520600" cy="3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 a suitable disaggregation algorithm to extract finer instructions for every airport from the obtained results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Extend the problem to even more airports/centers (can theoretically be extended to all airports in the world)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Extend the model to account for different types of aircraft (size and capacity)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Extend the model to account for connecting flights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Increase complexity of problem by shrinking time intervals to ensure more exact predictions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Incorporate stochasticity in the form of uncertain weather conditions, airport congestion, wind turbulence, etc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Employ open source air traffic simulators such as bluesky and openscope for better visualization of obtained results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&amp; Links</a:t>
            </a:r>
            <a:endParaRPr/>
          </a:p>
        </p:txBody>
      </p:sp>
      <p:sp>
        <p:nvSpPr>
          <p:cNvPr id="272" name="Google Shape;272;p35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An Integer Optimization Approach to Large Scale Air Traffic Flow Management - Bertsimas, Lulli, Odoni (2011)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The Traffic Flow Management Rerouting Problem in Air Traffic Control: A Dynamic Network Flow Approach - Bertsimas, Patterson (2000)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Disaggregation Method for an Aggregate Traffic Flow Management Model - Sun, Shridhar, Grabbe (2010)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Control and Optimization Algorithms for Air Transportation Systems - Balakrishnan (2016)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Link to Github repository for our project: </a:t>
            </a:r>
            <a:br>
              <a:rPr lang="en" dirty="0"/>
            </a:br>
            <a:r>
              <a:rPr lang="en-IN" dirty="0">
                <a:solidFill>
                  <a:srgbClr val="FF0000"/>
                </a:solidFill>
                <a:hlinkClick r:id="rId3"/>
              </a:rPr>
              <a:t>https://github.com/VishalSriv15/Air-Traffic-Flow-Management.git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6"/>
          <p:cNvSpPr txBox="1">
            <a:spLocks noGrp="1"/>
          </p:cNvSpPr>
          <p:nvPr>
            <p:ph type="title"/>
          </p:nvPr>
        </p:nvSpPr>
        <p:spPr>
          <a:xfrm>
            <a:off x="217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5583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22% of flights delayed or cancelled between 2004 and 2017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Very challenging due to highly random factors involved (eg: adverse weather)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Air transport is a major sector of the global economy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Billions of dollars lost in rerouting aircraft &amp; compensating passengers for cancelled flights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5300" y="1099800"/>
            <a:ext cx="2943900" cy="29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Description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Consider 3 centers with well defined airspace boundaries comprising multiple airports each and a day divided into ‘k’ equal time intervals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Optimise the number of aircraft departing from &amp; arriving at each center as well as travelling between centers in each time interval such that the cost of airborne delay and ground hold delay is minimized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Cost is directly proportional to the number of scheduled flights that have to be delayed/cancelled and in-transit flights that undergo airborne delays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Description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063" y="1115725"/>
            <a:ext cx="5347878" cy="38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4294967295"/>
          </p:nvPr>
        </p:nvSpPr>
        <p:spPr>
          <a:xfrm>
            <a:off x="311700" y="127932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aircraft are identical (same cost/time delay)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are no connecting flights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consider only the flights which travel between the 3 designated centers (eg: center A may have flights travelling to a fourth center, say D - these flights are not considered)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Arrivals at and departures from the airports of a center happen at the end boundary of the time interval</a:t>
            </a:r>
            <a:endParaRPr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Transition across airspace boundaries of centers happen only when there is a transition across time boundary as well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Stochasticity in the form of adverse weather, airport crowd congestion, etc are not accounted for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Introduction To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Problem Formulation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Solving The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Uncertainty Analysis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Future Work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Parameters</a:t>
            </a: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i="1"/>
              <a:t>x</a:t>
            </a:r>
            <a:r>
              <a:rPr lang="en" baseline="-25000"/>
              <a:t>i</a:t>
            </a:r>
            <a:r>
              <a:rPr lang="en"/>
              <a:t>(k): Total number of aircraft in airspace of center ‘i’ at the start of time interval ‘k’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Capacity</a:t>
            </a:r>
            <a:r>
              <a:rPr lang="en" baseline="-25000"/>
              <a:t>i</a:t>
            </a:r>
            <a:r>
              <a:rPr lang="en"/>
              <a:t>(k): Total capacity of all airports in center ‘i’ during time interval ‘k’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SchDept</a:t>
            </a:r>
            <a:r>
              <a:rPr lang="en" baseline="-25000"/>
              <a:t>i</a:t>
            </a:r>
            <a:r>
              <a:rPr lang="en"/>
              <a:t>(k): Scheduled departures from airports in center ‘i’ during time interval ‘k’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DeptLim</a:t>
            </a:r>
            <a:r>
              <a:rPr lang="en" baseline="-25000"/>
              <a:t>i</a:t>
            </a:r>
            <a:r>
              <a:rPr lang="en"/>
              <a:t>(k): Limit on departures from airports in center ‘i’ during time interval ‘k’ 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ArrivLim</a:t>
            </a:r>
            <a:r>
              <a:rPr lang="en" baseline="-25000"/>
              <a:t>i</a:t>
            </a:r>
            <a:r>
              <a:rPr lang="en"/>
              <a:t>(k): Limit on arrivals at airports in center ‘i’ during time interval ‘k’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TrafLim</a:t>
            </a:r>
            <a:r>
              <a:rPr lang="en" baseline="-25000"/>
              <a:t>ij</a:t>
            </a:r>
            <a:r>
              <a:rPr lang="en"/>
              <a:t>(k): limit on traffic flow between airspace boundaries of centers ‘i’ &amp; ‘j’ during time interval ‘k’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i="1">
                <a:highlight>
                  <a:schemeClr val="lt1"/>
                </a:highlight>
              </a:rPr>
              <a:t>C</a:t>
            </a:r>
            <a:r>
              <a:rPr lang="en" baseline="-25000"/>
              <a:t>i</a:t>
            </a:r>
            <a:r>
              <a:rPr lang="en">
                <a:highlight>
                  <a:schemeClr val="lt1"/>
                </a:highlight>
              </a:rPr>
              <a:t>: cost factor for delay in center i (different for ground holding, </a:t>
            </a:r>
            <a:r>
              <a:rPr lang="en" i="1">
                <a:highlight>
                  <a:schemeClr val="lt1"/>
                </a:highlight>
              </a:rPr>
              <a:t>C</a:t>
            </a:r>
            <a:r>
              <a:rPr lang="en" baseline="-25000"/>
              <a:t>g</a:t>
            </a:r>
            <a:r>
              <a:rPr lang="en">
                <a:highlight>
                  <a:schemeClr val="lt1"/>
                </a:highlight>
              </a:rPr>
              <a:t> and airborne holding </a:t>
            </a:r>
            <a:r>
              <a:rPr lang="en" i="1">
                <a:highlight>
                  <a:schemeClr val="lt1"/>
                </a:highlight>
              </a:rPr>
              <a:t>C</a:t>
            </a:r>
            <a:r>
              <a:rPr lang="en" baseline="-25000"/>
              <a:t>a</a:t>
            </a:r>
            <a:r>
              <a:rPr lang="en">
                <a:highlight>
                  <a:schemeClr val="lt1"/>
                </a:highlight>
              </a:rPr>
              <a:t>)</a:t>
            </a:r>
            <a:endParaRPr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Variables</a:t>
            </a:r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>
                <a:highlight>
                  <a:schemeClr val="lt1"/>
                </a:highlight>
              </a:rPr>
              <a:t>β</a:t>
            </a:r>
            <a:r>
              <a:rPr lang="en" baseline="-25000"/>
              <a:t>ij</a:t>
            </a:r>
            <a:r>
              <a:rPr lang="en"/>
              <a:t>(k): fraction of airborne aircraft in center ‘i’ that move to center ‘j’ during time interval ‘k’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/>
              <a:t>D</a:t>
            </a:r>
            <a:r>
              <a:rPr lang="en" baseline="-25000"/>
              <a:t>i</a:t>
            </a:r>
            <a:r>
              <a:rPr lang="en"/>
              <a:t>(k): Total number of departures from the airports in center ‘i’ during time interval ‘k’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/>
              <a:t>A</a:t>
            </a:r>
            <a:r>
              <a:rPr lang="en" baseline="-25000"/>
              <a:t>i</a:t>
            </a:r>
            <a:r>
              <a:rPr lang="en"/>
              <a:t>(k): Total number of arrivals at the airports in center ‘i’ during time interval ‘k’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1401</Words>
  <Application>Microsoft Office PowerPoint</Application>
  <PresentationFormat>On-screen Show (16:9)</PresentationFormat>
  <Paragraphs>219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Roboto</vt:lpstr>
      <vt:lpstr>Courier New</vt:lpstr>
      <vt:lpstr>Geometric</vt:lpstr>
      <vt:lpstr>Air Traffic Flow Management</vt:lpstr>
      <vt:lpstr>Contents</vt:lpstr>
      <vt:lpstr>Motivation</vt:lpstr>
      <vt:lpstr>Problem Description</vt:lpstr>
      <vt:lpstr>Problem Description</vt:lpstr>
      <vt:lpstr>Assumptions</vt:lpstr>
      <vt:lpstr>Contents</vt:lpstr>
      <vt:lpstr>Parameters</vt:lpstr>
      <vt:lpstr>Decision Variables</vt:lpstr>
      <vt:lpstr>Constraints</vt:lpstr>
      <vt:lpstr>Constraints</vt:lpstr>
      <vt:lpstr>Constraints</vt:lpstr>
      <vt:lpstr>Constraints</vt:lpstr>
      <vt:lpstr>Objective</vt:lpstr>
      <vt:lpstr>Contents</vt:lpstr>
      <vt:lpstr>Optimizing Tools</vt:lpstr>
      <vt:lpstr>Obtained Solution</vt:lpstr>
      <vt:lpstr>Contents</vt:lpstr>
      <vt:lpstr>Uncertainty Analysis</vt:lpstr>
      <vt:lpstr>Uncertainty Analysis</vt:lpstr>
      <vt:lpstr>Contents</vt:lpstr>
      <vt:lpstr>Future Work</vt:lpstr>
      <vt:lpstr>References &amp; Links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Traffic Flow Management</dc:title>
  <cp:lastModifiedBy>Vishal Srivastava</cp:lastModifiedBy>
  <cp:revision>5</cp:revision>
  <dcterms:modified xsi:type="dcterms:W3CDTF">2022-09-13T10:35:12Z</dcterms:modified>
</cp:coreProperties>
</file>